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>
      <p:cViewPr varScale="1">
        <p:scale>
          <a:sx n="107" d="100"/>
          <a:sy n="107" d="100"/>
        </p:scale>
        <p:origin x="17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D5D5D"/>
            </a:gs>
            <a:gs pos="100000">
              <a:schemeClr val="dk2"/>
            </a:gs>
          </a:gsLst>
          <a:path path="circle">
            <a:fillToRect/>
          </a:path>
          <a:tileRect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6pPr>
            <a:lvl7pPr marL="29718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7pPr>
            <a:lvl8pPr marL="34290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8pPr>
            <a:lvl9pPr marL="3886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69900" y="-469900"/>
            <a:ext cx="7823199" cy="2578099"/>
          </a:xfrm>
          <a:prstGeom prst="rect">
            <a:avLst/>
          </a:prstGeom>
          <a:noFill/>
          <a:ln>
            <a:noFill/>
          </a:ln>
        </p:spPr>
        <p:txBody>
          <a:bodyPr lIns="91425" tIns="45700" rIns="13207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Libre Baskerville"/>
              <a:buNone/>
            </a:pPr>
            <a:r>
              <a:rPr lang="en-US" sz="4400" b="1" i="0" u="none" strike="noStrike" cap="none" baseline="0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Comparing</a:t>
            </a:r>
            <a:br>
              <a:rPr lang="en-US" sz="4400" b="1" i="0" u="none" strike="noStrike" cap="none" baseline="0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lang="en-US" sz="4400" b="1" i="0" u="none" strike="noStrike" cap="none" baseline="0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4400" b="1" i="0" u="sng" strike="noStrike" cap="none" baseline="0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Jamestown</a:t>
            </a:r>
            <a:r>
              <a:rPr lang="en-US" sz="4400" b="1" i="0" u="none" strike="noStrike" cap="none" baseline="0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600" b="1" i="0" u="none" strike="noStrike" cap="none" baseline="0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and</a:t>
            </a:r>
            <a:r>
              <a:rPr lang="en-US" sz="4400" b="1" i="0" u="none" strike="noStrike" cap="none" baseline="0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4400" b="1" i="0" u="sng" strike="noStrike" cap="none" baseline="0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Plymouth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1181100" y="5753100"/>
            <a:ext cx="6400799" cy="2971799"/>
          </a:xfrm>
          <a:prstGeom prst="rect">
            <a:avLst/>
          </a:prstGeom>
          <a:noFill/>
          <a:ln>
            <a:noFill/>
          </a:ln>
        </p:spPr>
        <p:txBody>
          <a:bodyPr lIns="91425" tIns="45700" rIns="13207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ibre Baskerville"/>
              <a:buChar char="•"/>
            </a:pPr>
            <a:r>
              <a:rPr lang="en-US" sz="2400" b="0" i="0" u="none" strike="noStrike" cap="none" baseline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Early Colonial Settlements</a:t>
            </a:r>
          </a:p>
        </p:txBody>
      </p:sp>
      <p:pic>
        <p:nvPicPr>
          <p:cNvPr id="53" name="Shape 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9800" y="1828800"/>
            <a:ext cx="5143499" cy="3786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13207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25000"/>
              <a:buFont typeface="Libre Baskerville"/>
              <a:buNone/>
            </a:pPr>
            <a:r>
              <a:rPr lang="en-US" sz="4400" b="0" i="0" u="none" strike="noStrike" cap="none" baseline="0">
                <a:solidFill>
                  <a:srgbClr val="FFC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Factors of Success</a:t>
            </a:r>
            <a:r>
              <a:rPr lang="en-US" sz="4400" b="0" i="0" u="none" strike="noStrike" cap="none" baseline="0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: Jamestown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228600" y="1600200"/>
            <a:ext cx="4876799" cy="5257799"/>
          </a:xfrm>
          <a:prstGeom prst="rect">
            <a:avLst/>
          </a:prstGeom>
          <a:noFill/>
          <a:ln>
            <a:noFill/>
          </a:ln>
        </p:spPr>
        <p:txBody>
          <a:bodyPr lIns="91425" tIns="45700" rIns="132075" bIns="45700" anchor="t" anchorCtr="0">
            <a:noAutofit/>
          </a:bodyPr>
          <a:lstStyle/>
          <a:p>
            <a:pPr marL="382587" marR="0" lvl="0" indent="-3444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ibre Baskerville"/>
              <a:buChar char="•"/>
            </a:pPr>
            <a:r>
              <a:rPr lang="en-US" sz="2400" b="0" i="0" u="none" strike="noStrike" cap="none" baseline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Captain John Smith takes control of government</a:t>
            </a:r>
          </a:p>
          <a:p>
            <a:pPr marL="382587" marR="0" lvl="0" indent="-34448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ibre Baskerville"/>
              <a:buChar char="•"/>
            </a:pPr>
            <a:r>
              <a:rPr lang="en-US" sz="2000" b="0" i="0" u="none" strike="noStrike" cap="none" baseline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“No work, no eat” policy</a:t>
            </a:r>
          </a:p>
          <a:p>
            <a:pPr marL="382587" marR="0" lvl="0" indent="-34448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ibre Baskerville"/>
              <a:buChar char="•"/>
            </a:pPr>
            <a:r>
              <a:rPr lang="en-US" sz="2000" b="0" i="0" u="none" strike="noStrike" cap="none" baseline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Firm leadership gives direction during difficult early colonization</a:t>
            </a:r>
          </a:p>
          <a:p>
            <a:pPr marL="382587" marR="0" lvl="0" indent="-34448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ibre Baskerville"/>
              <a:buChar char="•"/>
            </a:pPr>
            <a:r>
              <a:rPr lang="en-US" sz="2000" b="0" i="0" u="none" strike="noStrike" cap="none" baseline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Growing tobacco made the land of the colony valuable </a:t>
            </a:r>
          </a:p>
          <a:p>
            <a:pPr marL="382587" marR="0" lvl="0" indent="-34448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382587" marR="0" lvl="0" indent="-344487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C000"/>
              </a:buClr>
              <a:buSzPct val="25000"/>
              <a:buFont typeface="Libre Baskerville"/>
              <a:buNone/>
            </a:pPr>
            <a:r>
              <a:rPr lang="en-US" sz="2800" b="1" i="0" u="none" strike="noStrike" cap="none" baseline="0">
                <a:solidFill>
                  <a:srgbClr val="FFC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Key Points:</a:t>
            </a:r>
          </a:p>
          <a:p>
            <a:pPr marL="382587" marR="0" lvl="0" indent="-344487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Libre Baskerville"/>
              <a:buChar char="•"/>
            </a:pPr>
            <a:r>
              <a:rPr lang="en-US" sz="2800" b="1" i="0" u="none" strike="noStrike" cap="none" baseline="0">
                <a:solidFill>
                  <a:srgbClr val="FFC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John Smith takes control</a:t>
            </a:r>
          </a:p>
          <a:p>
            <a:pPr marL="382587" marR="0" lvl="0" indent="-344487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rgbClr val="FFC000"/>
              </a:buClr>
              <a:buSzPct val="171428"/>
              <a:buFont typeface="Libre Baskerville"/>
              <a:buChar char="•"/>
            </a:pPr>
            <a:r>
              <a:rPr lang="en-US" sz="2800" b="1" i="0" u="none" strike="noStrike" cap="none" baseline="0">
                <a:solidFill>
                  <a:srgbClr val="FFC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Found new Cash Crop: </a:t>
            </a:r>
            <a:r>
              <a:rPr lang="en-US" sz="4800" b="1" i="0" u="sng" strike="noStrike" cap="none" baseline="0">
                <a:solidFill>
                  <a:srgbClr val="FFC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Tobacco</a:t>
            </a:r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1600" y="1676400"/>
            <a:ext cx="2933700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65975" y="4879975"/>
            <a:ext cx="1978025" cy="197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417636"/>
          </a:xfrm>
          <a:prstGeom prst="rect">
            <a:avLst/>
          </a:prstGeom>
          <a:noFill/>
          <a:ln>
            <a:noFill/>
          </a:ln>
        </p:spPr>
        <p:txBody>
          <a:bodyPr lIns="91425" tIns="45700" rIns="13207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25000"/>
              <a:buFont typeface="Libre Baskerville"/>
              <a:buNone/>
            </a:pPr>
            <a:r>
              <a:rPr lang="en-US" sz="4400" b="0" i="0" u="none" strike="noStrike" cap="none" baseline="0">
                <a:solidFill>
                  <a:srgbClr val="FFC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Factors of Success</a:t>
            </a:r>
            <a:r>
              <a:rPr lang="en-US" sz="4400" b="0" i="0" u="none" strike="noStrike" cap="none" baseline="0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: Plymouth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228600" y="1295400"/>
            <a:ext cx="4876799" cy="487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132075" bIns="45700" anchor="t" anchorCtr="0">
            <a:noAutofit/>
          </a:bodyPr>
          <a:lstStyle/>
          <a:p>
            <a:pPr marL="382587" marR="0" lvl="0" indent="-3444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ibre Baskerville"/>
              <a:buChar char="•"/>
            </a:pPr>
            <a:r>
              <a:rPr lang="en-US" sz="2000" b="0" i="0" u="none" strike="noStrike" cap="none" baseline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Strength of Mayflower Compact</a:t>
            </a:r>
          </a:p>
          <a:p>
            <a:pPr marL="382587" marR="0" lvl="0" indent="-21748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382587" marR="0" lvl="0" indent="-34448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ibre Baskerville"/>
              <a:buChar char="•"/>
            </a:pPr>
            <a:r>
              <a:rPr lang="en-US" sz="2000" b="0" i="0" u="none" strike="noStrike" cap="none" baseline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Pilgrims able to grow corn (taught from natives)</a:t>
            </a:r>
          </a:p>
          <a:p>
            <a:pPr marL="382587" marR="0" lvl="0" indent="-21748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382587" marR="0" lvl="0" indent="-34448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ibre Baskerville"/>
              <a:buChar char="•"/>
            </a:pPr>
            <a:r>
              <a:rPr lang="en-US" sz="2000" b="0" i="0" u="none" strike="noStrike" cap="none" baseline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Initial cooperation of native population and Pilgrims allows for the growth of the colony </a:t>
            </a:r>
          </a:p>
          <a:p>
            <a:pPr marL="382587" marR="0" lvl="0" indent="-344487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382587" marR="0" lvl="0" indent="-344487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C000"/>
              </a:buClr>
              <a:buSzPct val="25000"/>
              <a:buFont typeface="Libre Baskerville"/>
              <a:buNone/>
            </a:pPr>
            <a:r>
              <a:rPr lang="en-US" sz="2800" b="1" i="0" u="none" strike="noStrike" cap="none" baseline="0">
                <a:solidFill>
                  <a:srgbClr val="FFC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Key Points:</a:t>
            </a:r>
          </a:p>
          <a:p>
            <a:pPr marL="382587" marR="0" lvl="0" indent="-344487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Libre Baskerville"/>
              <a:buChar char="•"/>
            </a:pPr>
            <a:r>
              <a:rPr lang="en-US" sz="2800" b="1" i="1" u="sng" strike="noStrike" cap="none" baseline="0">
                <a:solidFill>
                  <a:srgbClr val="FFC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Mayflower Compact (self-governance)</a:t>
            </a:r>
          </a:p>
          <a:p>
            <a:pPr marL="382587" marR="0" lvl="0" indent="-344487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Libre Baskerville"/>
              <a:buChar char="•"/>
            </a:pPr>
            <a:r>
              <a:rPr lang="en-US" sz="2800" b="1" i="0" u="none" strike="noStrike" cap="none" baseline="0">
                <a:solidFill>
                  <a:srgbClr val="FFC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Able to grow corn</a:t>
            </a:r>
          </a:p>
          <a:p>
            <a:pPr marL="382587" marR="0" lvl="0" indent="-344487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Libre Baskerville"/>
              <a:buChar char="•"/>
            </a:pPr>
            <a:r>
              <a:rPr lang="en-US" sz="2800" b="1" i="0" u="none" strike="noStrike" cap="none" baseline="0">
                <a:solidFill>
                  <a:srgbClr val="FFC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Initial cooperation with Indians </a:t>
            </a: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200" y="4252912"/>
            <a:ext cx="3048000" cy="2605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8400" y="1371600"/>
            <a:ext cx="2533650" cy="249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Shape 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6275" y="0"/>
            <a:ext cx="525144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685800" y="-596900"/>
            <a:ext cx="7772400" cy="20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13207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Libre Baskerville"/>
              <a:buNone/>
            </a:pPr>
            <a:r>
              <a:rPr lang="en-US" sz="4400" b="1" i="0" u="none" strike="noStrike" cap="none" baseline="0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Objective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0" y="1384300"/>
            <a:ext cx="4838700" cy="5156199"/>
          </a:xfrm>
          <a:prstGeom prst="rect">
            <a:avLst/>
          </a:prstGeom>
          <a:noFill/>
          <a:ln>
            <a:noFill/>
          </a:ln>
        </p:spPr>
        <p:txBody>
          <a:bodyPr lIns="91425" tIns="45700" rIns="132075" bIns="45700" anchor="t" anchorCtr="0">
            <a:noAutofit/>
          </a:bodyPr>
          <a:lstStyle/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Libre Baskerville"/>
              <a:buChar char="•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You will be able to identify how the colonies of Jamestown &amp; Plymouth were similar/different</a:t>
            </a:r>
          </a:p>
        </p:txBody>
      </p:sp>
      <p:pic>
        <p:nvPicPr>
          <p:cNvPr id="65" name="Shape 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9425" y="3225800"/>
            <a:ext cx="4335461" cy="325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328612"/>
            <a:ext cx="8229600" cy="1035049"/>
          </a:xfrm>
          <a:prstGeom prst="rect">
            <a:avLst/>
          </a:prstGeom>
          <a:noFill/>
          <a:ln>
            <a:noFill/>
          </a:ln>
        </p:spPr>
        <p:txBody>
          <a:bodyPr lIns="91425" tIns="45700" rIns="13207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25000"/>
              <a:buFont typeface="Libre Baskerville"/>
              <a:buNone/>
            </a:pPr>
            <a:r>
              <a:rPr lang="en-US" sz="4400" b="0" i="0" u="none" strike="noStrike" cap="none" baseline="0">
                <a:solidFill>
                  <a:srgbClr val="FFC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Motivations </a:t>
            </a:r>
            <a:r>
              <a:rPr lang="en-US" sz="4400" b="0" i="0" u="none" strike="noStrike" cap="none" baseline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for Jamestown </a:t>
            </a:r>
            <a:r>
              <a:rPr lang="en-US" sz="4400" b="0" i="0" u="none" strike="noStrike" cap="none" baseline="0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Colonization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76200" y="1905000"/>
            <a:ext cx="4038599" cy="495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132075" bIns="45700" anchor="t" anchorCtr="0">
            <a:noAutofit/>
          </a:bodyPr>
          <a:lstStyle/>
          <a:p>
            <a:pPr marL="382587" marR="0" lvl="0" indent="-3444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ibre Baskerville"/>
              <a:buChar char="•"/>
            </a:pPr>
            <a:r>
              <a:rPr lang="en-US" sz="2400" b="0" i="0" u="none" strike="noStrike" cap="none" baseline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Single men wanted to make money and return to England rich. Did not intend to stay.</a:t>
            </a:r>
          </a:p>
          <a:p>
            <a:pPr marL="382587" marR="0" lvl="0" indent="-34448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ibre Baskerville"/>
              <a:buChar char="•"/>
            </a:pPr>
            <a:r>
              <a:rPr lang="en-US" sz="2400" b="0" i="0" u="none" strike="noStrike" cap="none" baseline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Wanted to get there before Spanish and French.</a:t>
            </a:r>
          </a:p>
          <a:p>
            <a:pPr marL="382587" marR="0" lvl="0" indent="-34448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382587" marR="0" lvl="0" indent="-34448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C000"/>
              </a:buClr>
              <a:buSzPct val="25000"/>
              <a:buFont typeface="Libre Baskerville"/>
              <a:buNone/>
            </a:pPr>
            <a:r>
              <a:rPr lang="en-US" sz="2400" b="1" i="0" u="none" strike="noStrike" cap="none" baseline="0">
                <a:solidFill>
                  <a:srgbClr val="FFC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Key Points:</a:t>
            </a:r>
          </a:p>
          <a:p>
            <a:pPr marL="382587" marR="0" lvl="0" indent="-34448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C000"/>
              </a:buClr>
              <a:buSzPct val="25000"/>
              <a:buFont typeface="Libre Baskerville"/>
              <a:buNone/>
            </a:pPr>
            <a:r>
              <a:rPr lang="en-US" sz="2400" b="0" i="0" u="none" strike="noStrike" cap="none" baseline="0">
                <a:solidFill>
                  <a:srgbClr val="FFC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-Looking for GOLD $$</a:t>
            </a:r>
          </a:p>
          <a:p>
            <a:pPr marL="382587" marR="0" lvl="0" indent="-34448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C000"/>
              </a:buClr>
              <a:buSzPct val="25000"/>
              <a:buFont typeface="Libre Baskerville"/>
              <a:buNone/>
            </a:pPr>
            <a:r>
              <a:rPr lang="en-US" sz="2400" b="0" i="0" u="none" strike="noStrike" cap="none" baseline="0">
                <a:solidFill>
                  <a:srgbClr val="FFC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-Did not want to stay</a:t>
            </a:r>
          </a:p>
          <a:p>
            <a:pPr marL="382587" marR="0" lvl="0" indent="-34448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C000"/>
              </a:buClr>
              <a:buSzPct val="25000"/>
              <a:buFont typeface="Libre Baskerville"/>
              <a:buNone/>
            </a:pPr>
            <a:r>
              <a:rPr lang="en-US" sz="2400" b="0" i="0" u="none" strike="noStrike" cap="none" baseline="0">
                <a:solidFill>
                  <a:srgbClr val="FFC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-Wanted to beat the Spanish and French</a:t>
            </a:r>
          </a:p>
        </p:txBody>
      </p:sp>
      <p:pic>
        <p:nvPicPr>
          <p:cNvPr id="72" name="Shape 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0" y="3810000"/>
            <a:ext cx="4876799" cy="265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6400" y="1752600"/>
            <a:ext cx="22860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685800" y="76200"/>
            <a:ext cx="7772400" cy="2209799"/>
          </a:xfrm>
          <a:prstGeom prst="rect">
            <a:avLst/>
          </a:prstGeom>
          <a:noFill/>
          <a:ln>
            <a:noFill/>
          </a:ln>
        </p:spPr>
        <p:txBody>
          <a:bodyPr lIns="91425" tIns="45700" rIns="13207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25000"/>
              <a:buFont typeface="Libre Baskerville"/>
              <a:buNone/>
            </a:pPr>
            <a:r>
              <a:rPr lang="en-US" sz="4400" b="0" i="0" u="none" strike="noStrike" cap="none" baseline="0">
                <a:solidFill>
                  <a:srgbClr val="FFC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Motivations </a:t>
            </a:r>
            <a:r>
              <a:rPr lang="en-US" sz="4400" b="0" i="0" u="none" strike="noStrike" cap="none" baseline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for Plymouth </a:t>
            </a:r>
            <a:r>
              <a:rPr lang="en-US" sz="4400" b="0" i="0" u="none" strike="noStrike" cap="none" baseline="0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Colonization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0" y="1752600"/>
            <a:ext cx="4267199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132075" bIns="45700" anchor="t" anchorCtr="0">
            <a:noAutofit/>
          </a:bodyPr>
          <a:lstStyle/>
          <a:p>
            <a:pPr marL="382587" marR="0" lvl="0" indent="-3444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ibre Baskerville"/>
              <a:buChar char="•"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Looking for Religious freedom (for themselves)</a:t>
            </a:r>
          </a:p>
          <a:p>
            <a:pPr marL="382587" marR="0" lvl="0" indent="-344487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ibre Baskerville"/>
              <a:buChar char="•"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Thought the Church of England was too “Catholic”.</a:t>
            </a:r>
          </a:p>
          <a:p>
            <a:pPr marL="382587" marR="0" lvl="0" indent="-344487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ibre Baskerville"/>
              <a:buChar char="•"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Rebelled against Church of England</a:t>
            </a:r>
          </a:p>
          <a:p>
            <a:pPr marL="382587" marR="0" lvl="0" indent="-230186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382587" marR="0" lvl="0" indent="-34448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C000"/>
              </a:buClr>
              <a:buSzPct val="25000"/>
              <a:buFont typeface="Libre Baskerville"/>
              <a:buNone/>
            </a:pPr>
            <a:r>
              <a:rPr lang="en-US" sz="2400" b="1" i="0" u="none" strike="noStrike" cap="none" baseline="0">
                <a:solidFill>
                  <a:srgbClr val="FFC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Key Points:</a:t>
            </a:r>
          </a:p>
          <a:p>
            <a:pPr marL="382587" marR="0" lvl="0" indent="-34448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Libre Baskerville"/>
              <a:buChar char="•"/>
            </a:pPr>
            <a:r>
              <a:rPr lang="en-US" sz="2400" b="1" i="0" u="none" strike="noStrike" cap="none" baseline="0">
                <a:solidFill>
                  <a:srgbClr val="FFC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RELIGIOUS FREEDOM</a:t>
            </a:r>
          </a:p>
          <a:p>
            <a:pPr marL="382587" marR="0" lvl="0" indent="-34448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Libre Baskerville"/>
              <a:buChar char="•"/>
            </a:pPr>
            <a:r>
              <a:rPr lang="en-US" sz="2400" b="1" i="0" u="none" strike="noStrike" cap="none" baseline="0">
                <a:solidFill>
                  <a:srgbClr val="FFC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Pilgrims: “Separate from Church of England”</a:t>
            </a:r>
          </a:p>
          <a:p>
            <a:pPr marL="382587" marR="0" lvl="0" indent="-34448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Libre Baskerville"/>
              <a:buChar char="•"/>
            </a:pPr>
            <a:r>
              <a:rPr lang="en-US" sz="2400" b="1" i="0" u="none" strike="noStrike" cap="none" baseline="0">
                <a:solidFill>
                  <a:srgbClr val="FFC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Puritans: “Purify (reform) Church of England</a:t>
            </a: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400" b="1" i="0" u="none" strike="noStrike" cap="none" baseline="0">
              <a:solidFill>
                <a:srgbClr val="FFC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80" name="Shape 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08462" y="2743200"/>
            <a:ext cx="4935537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13207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25000"/>
              <a:buFont typeface="Libre Baskerville"/>
              <a:buNone/>
            </a:pPr>
            <a:r>
              <a:rPr lang="en-US" sz="4400" b="0" i="0" u="none" strike="noStrike" cap="none" baseline="0">
                <a:solidFill>
                  <a:srgbClr val="FFC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Founding</a:t>
            </a:r>
            <a:r>
              <a:rPr lang="en-US" sz="4400" b="0" i="0" u="none" strike="noStrike" cap="none" baseline="0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of Jamestown Colony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0" y="1295400"/>
            <a:ext cx="5333999" cy="487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132075" bIns="45700" anchor="t" anchorCtr="0">
            <a:noAutofit/>
          </a:bodyPr>
          <a:lstStyle/>
          <a:p>
            <a:pPr marL="382587" marR="0" lvl="0" indent="-3444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ibre Baskerville"/>
              <a:buChar char="•"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Founded </a:t>
            </a:r>
            <a:r>
              <a:rPr lang="en-US" sz="1800" b="1" i="0" u="sng" strike="noStrike" cap="none" baseline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1607</a:t>
            </a:r>
          </a:p>
          <a:p>
            <a:pPr marL="382587" marR="0" lvl="0" indent="-344487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ibre Baskerville"/>
              <a:buChar char="•"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Funded by London </a:t>
            </a:r>
            <a:r>
              <a:rPr lang="en-US" sz="1800" b="1" i="0" u="sng" strike="noStrike" cap="none" baseline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Joint Stock Company</a:t>
            </a:r>
          </a:p>
          <a:p>
            <a:pPr marL="382587" marR="0" lvl="0" indent="-344487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ibre Baskerville"/>
              <a:buChar char="•"/>
            </a:pPr>
            <a:r>
              <a:rPr lang="en-US" sz="1800" b="1" i="0" u="sng" strike="noStrike" cap="none" baseline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Charter</a:t>
            </a:r>
            <a:r>
              <a:rPr lang="en-US" sz="1800" b="0" i="0" u="none" strike="noStrike" cap="none" baseline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granted by King James, but </a:t>
            </a:r>
            <a:r>
              <a:rPr lang="en-US" sz="1800" b="1" i="0" u="sng" strike="noStrike" cap="none" baseline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NOT</a:t>
            </a:r>
            <a:r>
              <a:rPr lang="en-US" sz="1800" b="0" i="0" u="none" strike="noStrike" cap="none" baseline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funded by King.</a:t>
            </a:r>
          </a:p>
          <a:p>
            <a:pPr marL="382587" marR="0" lvl="0" indent="-344487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ibre Baskerville"/>
              <a:buChar char="•"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Company recruited people with promises that gold could be found by those who made trip</a:t>
            </a:r>
          </a:p>
          <a:p>
            <a:pPr marL="382587" marR="0" lvl="0" indent="-344487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ibre Baskerville"/>
              <a:buChar char="•"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King made decisions on government of colony</a:t>
            </a:r>
          </a:p>
          <a:p>
            <a:pPr marL="382587" marR="0" lvl="0" indent="-230186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1800" b="0" i="0" u="none" strike="noStrike" cap="none" baseline="0">
              <a:solidFill>
                <a:srgbClr val="FFC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382587" marR="0" lvl="0" indent="-34448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C000"/>
              </a:buClr>
              <a:buSzPct val="25000"/>
              <a:buFont typeface="Libre Baskerville"/>
              <a:buNone/>
            </a:pPr>
            <a:r>
              <a:rPr lang="en-US" sz="2400" b="1" i="0" u="none" strike="noStrike" cap="none" baseline="0">
                <a:solidFill>
                  <a:srgbClr val="FFC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Key Points: </a:t>
            </a:r>
          </a:p>
          <a:p>
            <a:pPr marL="382587" marR="0" lvl="0" indent="-34448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Libre Baskerville"/>
              <a:buChar char="•"/>
            </a:pPr>
            <a:r>
              <a:rPr lang="en-US" sz="2400" b="1" i="0" u="none" strike="noStrike" cap="none" baseline="0">
                <a:solidFill>
                  <a:srgbClr val="FFC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Founded: 1607</a:t>
            </a:r>
          </a:p>
          <a:p>
            <a:pPr marL="382587" marR="0" lvl="0" indent="-34448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Libre Baskerville"/>
              <a:buChar char="•"/>
            </a:pPr>
            <a:r>
              <a:rPr lang="en-US" sz="2400" b="1" i="0" u="none" strike="noStrike" cap="none" baseline="0">
                <a:solidFill>
                  <a:srgbClr val="FFC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Funded: Joint Stock Company</a:t>
            </a:r>
          </a:p>
          <a:p>
            <a:pPr marL="382587" marR="0" lvl="0" indent="-34448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Libre Baskerville"/>
              <a:buChar char="•"/>
            </a:pPr>
            <a:r>
              <a:rPr lang="en-US" sz="2400" b="1" i="0" u="none" strike="noStrike" cap="none" baseline="0">
                <a:solidFill>
                  <a:srgbClr val="FFC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Charter: Granted by King James</a:t>
            </a:r>
          </a:p>
          <a:p>
            <a:pPr marL="382587" marR="0" lvl="0" indent="-34448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Libre Baskerville"/>
              <a:buChar char="•"/>
            </a:pPr>
            <a:r>
              <a:rPr lang="en-US" sz="2400" b="1" i="0" u="none" strike="noStrike" cap="none" baseline="0">
                <a:solidFill>
                  <a:srgbClr val="FFC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Promised Gold</a:t>
            </a:r>
          </a:p>
          <a:p>
            <a:pPr marL="382587" marR="0" lvl="0" indent="-34448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Libre Baskerville"/>
              <a:buChar char="•"/>
            </a:pPr>
            <a:r>
              <a:rPr lang="en-US" sz="2400" b="1" i="0" u="none" strike="noStrike" cap="none" baseline="0">
                <a:solidFill>
                  <a:srgbClr val="FFC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King made decisions</a:t>
            </a:r>
          </a:p>
        </p:txBody>
      </p:sp>
      <p:pic>
        <p:nvPicPr>
          <p:cNvPr id="87" name="Shape 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0" y="1676400"/>
            <a:ext cx="2666999" cy="4476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13207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25000"/>
              <a:buFont typeface="Libre Baskerville"/>
              <a:buNone/>
            </a:pPr>
            <a:r>
              <a:rPr lang="en-US" sz="4400" b="0" i="0" u="none" strike="noStrike" cap="none" baseline="0">
                <a:solidFill>
                  <a:srgbClr val="FFC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Founding</a:t>
            </a:r>
            <a:r>
              <a:rPr lang="en-US" sz="4400" b="0" i="0" u="none" strike="noStrike" cap="none" baseline="0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of Plymouth Colony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0" y="1219200"/>
            <a:ext cx="4648199" cy="487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132075" bIns="45700" anchor="t" anchorCtr="0">
            <a:noAutofit/>
          </a:bodyPr>
          <a:lstStyle/>
          <a:p>
            <a:pPr marL="382587" marR="0" lvl="0" indent="-3444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ibre Baskerville"/>
              <a:buChar char="•"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Founded </a:t>
            </a:r>
            <a:r>
              <a:rPr lang="en-US" sz="1800" b="1" i="0" u="sng" strike="noStrike" cap="none" baseline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1620</a:t>
            </a:r>
          </a:p>
          <a:p>
            <a:pPr marL="382587" marR="0" lvl="0" indent="-344487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ibre Baskerville"/>
              <a:buChar char="•"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Funded by London </a:t>
            </a:r>
            <a:r>
              <a:rPr lang="en-US" sz="1800" b="1" i="0" u="sng" strike="noStrike" cap="none" baseline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joint-stock company</a:t>
            </a:r>
          </a:p>
          <a:p>
            <a:pPr marL="382587" marR="0" lvl="0" indent="-344487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ibre Baskerville"/>
              <a:buChar char="•"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Separatists granted land in Virginia, but instead settled in Massachusetts after going off course</a:t>
            </a:r>
          </a:p>
          <a:p>
            <a:pPr marL="382587" marR="0" lvl="0" indent="-344487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ibre Baskerville"/>
              <a:buChar char="•"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Signed Mayflower Compact to provide self-governing guidelines since were not settling in Virginia </a:t>
            </a:r>
          </a:p>
          <a:p>
            <a:pPr marL="382587" marR="0" lvl="0" indent="-344487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1800" b="0" i="0" u="none" strike="noStrike" cap="none" baseline="0">
              <a:solidFill>
                <a:srgbClr val="FFC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382587" marR="0" lvl="0" indent="-34448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C000"/>
              </a:buClr>
              <a:buSzPct val="25000"/>
              <a:buFont typeface="Libre Baskerville"/>
              <a:buNone/>
            </a:pPr>
            <a:r>
              <a:rPr lang="en-US" sz="2000" b="1" i="0" u="none" strike="noStrike" cap="none" baseline="0">
                <a:solidFill>
                  <a:srgbClr val="FFC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Key Points: </a:t>
            </a:r>
          </a:p>
          <a:p>
            <a:pPr marL="382587" marR="0" lvl="0" indent="-34448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Libre Baskerville"/>
              <a:buChar char="•"/>
            </a:pPr>
            <a:r>
              <a:rPr lang="en-US" sz="2000" b="1" i="0" u="none" strike="noStrike" cap="none" baseline="0">
                <a:solidFill>
                  <a:srgbClr val="FFC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Founded: 1620</a:t>
            </a:r>
          </a:p>
          <a:p>
            <a:pPr marL="382587" marR="0" lvl="0" indent="-34448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Libre Baskerville"/>
              <a:buChar char="•"/>
            </a:pPr>
            <a:r>
              <a:rPr lang="en-US" sz="2000" b="1" i="0" u="none" strike="noStrike" cap="none" baseline="0">
                <a:solidFill>
                  <a:srgbClr val="FFC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Funded: </a:t>
            </a:r>
            <a:r>
              <a:rPr lang="en-US" sz="2000" b="1" i="1" u="sng" strike="noStrike" cap="none" baseline="0">
                <a:solidFill>
                  <a:srgbClr val="FFC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Joint Stock Company</a:t>
            </a:r>
          </a:p>
          <a:p>
            <a:pPr marL="382587" marR="0" lvl="0" indent="-34448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Libre Baskerville"/>
              <a:buChar char="•"/>
            </a:pPr>
            <a:r>
              <a:rPr lang="en-US" sz="2000" b="1" i="0" u="none" strike="noStrike" cap="none" baseline="0">
                <a:solidFill>
                  <a:srgbClr val="FFC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Religious Separatists </a:t>
            </a:r>
          </a:p>
          <a:p>
            <a:pPr marL="382587" marR="0" lvl="0" indent="-34448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C000"/>
              </a:buClr>
              <a:buSzPct val="120000"/>
              <a:buFont typeface="Libre Baskerville"/>
              <a:buChar char="•"/>
            </a:pPr>
            <a:r>
              <a:rPr lang="en-US" sz="2000" b="1" i="0" u="none" strike="noStrike" cap="none" baseline="0">
                <a:solidFill>
                  <a:srgbClr val="FFC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Signed </a:t>
            </a:r>
            <a:r>
              <a:rPr lang="en-US" sz="2400" b="1" i="1" u="sng" strike="noStrike" cap="none" baseline="0">
                <a:solidFill>
                  <a:srgbClr val="FFC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Mayflower Compact</a:t>
            </a:r>
          </a:p>
          <a:p>
            <a:pPr marL="382587" marR="0" lvl="0" indent="-34448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Libre Baskerville"/>
              <a:buChar char="•"/>
            </a:pPr>
            <a:r>
              <a:rPr lang="en-US" sz="2000" b="1" i="0" u="none" strike="noStrike" cap="none" baseline="0">
                <a:solidFill>
                  <a:srgbClr val="FFC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Subject to King, but governed themselves.</a:t>
            </a:r>
          </a:p>
        </p:txBody>
      </p:sp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600" y="2703511"/>
            <a:ext cx="4724400" cy="349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13207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25000"/>
              <a:buFont typeface="Libre Baskerville"/>
              <a:buNone/>
            </a:pPr>
            <a:r>
              <a:rPr lang="en-US" sz="4400" b="0" i="0" u="none" strike="noStrike" cap="none" baseline="0">
                <a:solidFill>
                  <a:srgbClr val="FFC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Early Difficulties </a:t>
            </a:r>
            <a:r>
              <a:rPr lang="en-US" sz="4400" b="0" i="0" u="none" strike="noStrike" cap="none" baseline="0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 Jamestown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0" y="1295400"/>
            <a:ext cx="4953000" cy="487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132075" bIns="45700" anchor="t" anchorCtr="0">
            <a:noAutofit/>
          </a:bodyPr>
          <a:lstStyle/>
          <a:p>
            <a:pPr marL="382587" marR="0" lvl="0" indent="-3444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ibre Baskerville"/>
              <a:buChar char="•"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Laziness of colonists</a:t>
            </a:r>
          </a:p>
          <a:p>
            <a:pPr marL="382587" marR="0" lvl="0" indent="-34448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ibre Baskerville"/>
              <a:buChar char="•"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There were few expectations that manual labor would be required</a:t>
            </a:r>
          </a:p>
          <a:p>
            <a:pPr marL="382587" marR="0" lvl="0" indent="-34448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ibre Baskerville"/>
              <a:buChar char="•"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Depended on Native Americans for food</a:t>
            </a:r>
          </a:p>
          <a:p>
            <a:pPr marL="382587" marR="0" lvl="0" indent="-34448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ibre Baskerville"/>
              <a:buChar char="•"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Disease and starvation killed a majority of colonists in the first year</a:t>
            </a:r>
          </a:p>
          <a:p>
            <a:pPr marL="382587" marR="0" lvl="0" indent="-34448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ibre Baskerville"/>
              <a:buChar char="•"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Failed attempts to befriend natives led to confrontations </a:t>
            </a:r>
          </a:p>
          <a:p>
            <a:pPr marL="382587" marR="0" lvl="0" indent="-192086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400" b="1" i="0" u="none" strike="noStrike" cap="none" baseline="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382587" marR="0" lvl="0" indent="-34448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C000"/>
              </a:buClr>
              <a:buSzPct val="25000"/>
              <a:buFont typeface="Libre Baskerville"/>
              <a:buNone/>
            </a:pPr>
            <a:r>
              <a:rPr lang="en-US" sz="2400" b="1" i="0" u="none" strike="noStrike" cap="none" baseline="0">
                <a:solidFill>
                  <a:srgbClr val="FFC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Key Points:</a:t>
            </a:r>
          </a:p>
          <a:p>
            <a:pPr marL="382587" marR="0" lvl="0" indent="-34448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Libre Baskerville"/>
              <a:buChar char="•"/>
            </a:pPr>
            <a:r>
              <a:rPr lang="en-US" sz="2400" b="1" i="0" u="none" strike="noStrike" cap="none" baseline="0">
                <a:solidFill>
                  <a:srgbClr val="FFC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Lazy colonists</a:t>
            </a:r>
          </a:p>
          <a:p>
            <a:pPr marL="382587" marR="0" lvl="0" indent="-34448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Libre Baskerville"/>
              <a:buChar char="•"/>
            </a:pPr>
            <a:r>
              <a:rPr lang="en-US" sz="2400" b="1" i="0" u="none" strike="noStrike" cap="none" baseline="0">
                <a:solidFill>
                  <a:srgbClr val="FFC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Depended on natives for food</a:t>
            </a:r>
          </a:p>
          <a:p>
            <a:pPr marL="382587" marR="0" lvl="0" indent="-34448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Libre Baskerville"/>
              <a:buChar char="•"/>
            </a:pPr>
            <a:r>
              <a:rPr lang="en-US" sz="2400" b="1" i="0" u="none" strike="noStrike" cap="none" baseline="0">
                <a:solidFill>
                  <a:srgbClr val="FFC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Most died in first year</a:t>
            </a:r>
          </a:p>
          <a:p>
            <a:pPr marL="382587" marR="0" lvl="0" indent="-34448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Libre Baskerville"/>
              <a:buChar char="•"/>
            </a:pPr>
            <a:r>
              <a:rPr lang="en-US" sz="2400" b="1" i="0" u="none" strike="noStrike" cap="none" baseline="0">
                <a:solidFill>
                  <a:srgbClr val="FFC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Did not get along with natives</a:t>
            </a:r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2600" y="4343400"/>
            <a:ext cx="2438399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0600" y="1371600"/>
            <a:ext cx="4138612" cy="2549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13207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25000"/>
              <a:buFont typeface="Libre Baskerville"/>
              <a:buNone/>
            </a:pPr>
            <a:r>
              <a:rPr lang="en-US" sz="4400" b="0" i="0" u="none" strike="noStrike" cap="none" baseline="0">
                <a:solidFill>
                  <a:srgbClr val="FFC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Early Difficulties </a:t>
            </a:r>
            <a:r>
              <a:rPr lang="en-US" sz="4400" b="0" i="0" u="none" strike="noStrike" cap="none" baseline="0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 Plymouth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55626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132075" bIns="45700" anchor="t" anchorCtr="0">
            <a:noAutofit/>
          </a:bodyPr>
          <a:lstStyle/>
          <a:p>
            <a:pPr marL="382587" marR="0" lvl="0" indent="-3444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ibre Baskerville"/>
              <a:buChar char="•"/>
            </a:pPr>
            <a:r>
              <a:rPr lang="en-US" sz="2000" b="0" i="0" u="none" strike="noStrike" cap="none" baseline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Mayflower arrived in Plymouth on Dec. 21</a:t>
            </a:r>
          </a:p>
          <a:p>
            <a:pPr marL="382587" marR="0" lvl="0" indent="-21748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382587" marR="0" lvl="0" indent="-344487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ibre Baskerville"/>
              <a:buChar char="•"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During harsh winter about half died</a:t>
            </a:r>
          </a:p>
          <a:p>
            <a:pPr marL="382587" marR="0" lvl="0" indent="-230186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382587" marR="0" lvl="0" indent="-344487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ibre Baskerville"/>
              <a:buChar char="•"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Early attempts at growing crops failed</a:t>
            </a:r>
          </a:p>
          <a:p>
            <a:pPr marL="382587" marR="0" lvl="0" indent="-230186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382587" marR="0" lvl="0" indent="-34448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33333"/>
              <a:buFont typeface="Libre Baskerville"/>
              <a:buChar char="•"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Taught how to grow crops by the </a:t>
            </a:r>
            <a:r>
              <a:rPr lang="en-US" sz="2400" b="1" i="0" u="none" strike="noStrike" cap="none" baseline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Natives </a:t>
            </a:r>
          </a:p>
          <a:p>
            <a:pPr marL="382587" marR="0" lvl="0" indent="-34448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400" b="1" i="0" u="none" strike="noStrike" cap="none" baseline="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382587" marR="0" lvl="0" indent="-34448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C000"/>
              </a:buClr>
              <a:buSzPct val="25000"/>
              <a:buFont typeface="Libre Baskerville"/>
              <a:buNone/>
            </a:pPr>
            <a:r>
              <a:rPr lang="en-US" sz="2400" b="1" i="0" u="none" strike="noStrike" cap="none" baseline="0">
                <a:solidFill>
                  <a:srgbClr val="FFC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Key Points: </a:t>
            </a:r>
          </a:p>
          <a:p>
            <a:pPr marL="382587" marR="0" lvl="0" indent="-34448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Libre Baskerville"/>
              <a:buChar char="•"/>
            </a:pPr>
            <a:r>
              <a:rPr lang="en-US" sz="2400" b="1" i="0" u="none" strike="noStrike" cap="none" baseline="0">
                <a:solidFill>
                  <a:srgbClr val="FFC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Arrived in winter</a:t>
            </a:r>
          </a:p>
          <a:p>
            <a:pPr marL="382587" marR="0" lvl="0" indent="-34448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Libre Baskerville"/>
              <a:buChar char="•"/>
            </a:pPr>
            <a:r>
              <a:rPr lang="en-US" sz="2400" b="1" i="0" u="none" strike="noStrike" cap="none" baseline="0">
                <a:solidFill>
                  <a:srgbClr val="FFC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Half died</a:t>
            </a:r>
          </a:p>
          <a:p>
            <a:pPr marL="382587" marR="0" lvl="0" indent="-34448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Libre Baskerville"/>
              <a:buChar char="•"/>
            </a:pPr>
            <a:r>
              <a:rPr lang="en-US" sz="2400" b="1" i="0" u="none" strike="noStrike" cap="none" baseline="0">
                <a:solidFill>
                  <a:srgbClr val="FFC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Taught to grow food by natives</a:t>
            </a: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1200" y="4667250"/>
            <a:ext cx="2514599" cy="21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91200" y="1600200"/>
            <a:ext cx="2103436" cy="2524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464</Words>
  <Application>Microsoft Macintosh PowerPoint</Application>
  <PresentationFormat>On-screen Show (4:3)</PresentationFormat>
  <Paragraphs>91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Libre Baskerville</vt:lpstr>
      <vt:lpstr>Default Design</vt:lpstr>
      <vt:lpstr>Comparing  Jamestown and Plymouth</vt:lpstr>
      <vt:lpstr>PowerPoint Presentation</vt:lpstr>
      <vt:lpstr>Objective</vt:lpstr>
      <vt:lpstr>Motivations for Jamestown Colonization</vt:lpstr>
      <vt:lpstr>Motivations for Plymouth Colonization</vt:lpstr>
      <vt:lpstr>Founding of Jamestown Colony</vt:lpstr>
      <vt:lpstr>Founding of Plymouth Colony</vt:lpstr>
      <vt:lpstr>Early Difficulties in Jamestown</vt:lpstr>
      <vt:lpstr>Early Difficulties in Plymouth</vt:lpstr>
      <vt:lpstr>Factors of Success: Jamestown</vt:lpstr>
      <vt:lpstr>Factors of Success: Plymouth</vt:lpstr>
    </vt:vector>
  </TitlesOfParts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Comparing  Jamestown and Plymouth</dc:title>
  <dc:creator>Tyler Woolsey</dc:creator>
  <cp:lastModifiedBy>Charlie Sprinkle</cp:lastModifiedBy>
  <cp:revision>1</cp:revision>
  <dcterms:modified xsi:type="dcterms:W3CDTF">2017-10-10T11:59:53Z</dcterms:modified>
</cp:coreProperties>
</file>