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64" r:id="rId10"/>
    <p:sldId id="263" r:id="rId11"/>
    <p:sldId id="267" r:id="rId12"/>
    <p:sldId id="268" r:id="rId13"/>
    <p:sldId id="269" r:id="rId14"/>
    <p:sldId id="277" r:id="rId15"/>
    <p:sldId id="271" r:id="rId16"/>
    <p:sldId id="272" r:id="rId17"/>
    <p:sldId id="28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99360-CA74-8E42-8AD0-37F202C764DB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E43B-A721-8241-9945-A92585F1F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2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836A-8795-4076-81A0-A58F983208AA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BC89-B47F-49F7-B3B9-A195BBCA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Major Events of the </a:t>
            </a:r>
            <a:b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American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610600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Lexington &amp; </a:t>
            </a: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Concord,</a:t>
            </a:r>
            <a:r>
              <a:rPr lang="en-US" sz="4000" b="1" i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Trenton, Saratoga, Valley Forge, Yorktown, Treaty of Paris</a:t>
            </a:r>
          </a:p>
        </p:txBody>
      </p:sp>
    </p:spTree>
    <p:extLst>
      <p:ext uri="{BB962C8B-B14F-4D97-AF65-F5344CB8AC3E}">
        <p14:creationId xmlns:p14="http://schemas.microsoft.com/office/powerpoint/2010/main" val="86957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5400" b="1" dirty="0"/>
              <a:t>Trenton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00773"/>
            <a:ext cx="83820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Importance</a:t>
            </a:r>
            <a:r>
              <a:rPr lang="en-US" dirty="0"/>
              <a:t> of battle: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Gave</a:t>
            </a:r>
            <a:r>
              <a:rPr lang="en-US" dirty="0"/>
              <a:t> American cause </a:t>
            </a:r>
            <a:r>
              <a:rPr lang="en-US" b="1" dirty="0">
                <a:solidFill>
                  <a:srgbClr val="FF0000"/>
                </a:solidFill>
              </a:rPr>
              <a:t>hope</a:t>
            </a:r>
            <a:r>
              <a:rPr lang="en-US" dirty="0"/>
              <a:t> when nearing collapse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Shows </a:t>
            </a:r>
            <a:r>
              <a:rPr lang="en-US" b="1" dirty="0">
                <a:solidFill>
                  <a:srgbClr val="FF0000"/>
                </a:solidFill>
              </a:rPr>
              <a:t>American strengths</a:t>
            </a:r>
            <a:r>
              <a:rPr lang="en-US" dirty="0"/>
              <a:t> – Washington’s </a:t>
            </a:r>
            <a:r>
              <a:rPr lang="en-US" b="1" dirty="0">
                <a:solidFill>
                  <a:srgbClr val="FF0000"/>
                </a:solidFill>
              </a:rPr>
              <a:t>leadership and motivation</a:t>
            </a:r>
            <a:r>
              <a:rPr lang="en-US" dirty="0"/>
              <a:t> to fight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876800" cy="278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4648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Next: The Tide Turns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97" y="798048"/>
            <a:ext cx="826977" cy="57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588" y="6287449"/>
            <a:ext cx="53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Washington Crossing the Delaware </a:t>
            </a:r>
          </a:p>
        </p:txBody>
      </p:sp>
    </p:spTree>
    <p:extLst>
      <p:ext uri="{BB962C8B-B14F-4D97-AF65-F5344CB8AC3E}">
        <p14:creationId xmlns:p14="http://schemas.microsoft.com/office/powerpoint/2010/main" val="255967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Saratoga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48307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British Gen. Jon </a:t>
            </a:r>
            <a:r>
              <a:rPr lang="en-US" b="1" dirty="0">
                <a:solidFill>
                  <a:srgbClr val="FF0000"/>
                </a:solidFill>
              </a:rPr>
              <a:t>Burgoyne </a:t>
            </a:r>
            <a:r>
              <a:rPr lang="en-US" dirty="0"/>
              <a:t>surrounded </a:t>
            </a:r>
            <a:r>
              <a:rPr lang="en-US" b="1" dirty="0">
                <a:solidFill>
                  <a:srgbClr val="FF0000"/>
                </a:solidFill>
              </a:rPr>
              <a:t>by Continental forces </a:t>
            </a:r>
            <a:r>
              <a:rPr lang="en-US" dirty="0"/>
              <a:t>under Gen. Horatio Gates – </a:t>
            </a:r>
            <a:r>
              <a:rPr lang="en-US" b="1" dirty="0">
                <a:solidFill>
                  <a:srgbClr val="FF0000"/>
                </a:solidFill>
              </a:rPr>
              <a:t>surrendered</a:t>
            </a:r>
            <a:r>
              <a:rPr lang="en-US" dirty="0"/>
              <a:t> army at </a:t>
            </a:r>
            <a:r>
              <a:rPr lang="en-US" b="1" dirty="0">
                <a:solidFill>
                  <a:srgbClr val="FF0000"/>
                </a:solidFill>
              </a:rPr>
              <a:t>Saratoga</a:t>
            </a:r>
            <a:r>
              <a:rPr lang="en-US" dirty="0"/>
              <a:t>, NY in </a:t>
            </a:r>
            <a:r>
              <a:rPr lang="en-US" b="1" dirty="0">
                <a:solidFill>
                  <a:srgbClr val="FF0000"/>
                </a:solidFill>
              </a:rPr>
              <a:t>October 1777</a:t>
            </a:r>
          </a:p>
          <a:p>
            <a:r>
              <a:rPr lang="en-US" dirty="0"/>
              <a:t>First major American victory and British defeat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494087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1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Saratoga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3639"/>
            <a:ext cx="86106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Importance</a:t>
            </a:r>
            <a:r>
              <a:rPr lang="en-US" dirty="0"/>
              <a:t> of battle: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British plan </a:t>
            </a:r>
            <a:r>
              <a:rPr lang="en-US" dirty="0"/>
              <a:t>to divide colonies </a:t>
            </a:r>
            <a:r>
              <a:rPr lang="en-US" b="1" dirty="0">
                <a:solidFill>
                  <a:srgbClr val="FF0000"/>
                </a:solidFill>
              </a:rPr>
              <a:t>failed</a:t>
            </a:r>
          </a:p>
          <a:p>
            <a:pPr marL="0" indent="0">
              <a:buNone/>
            </a:pPr>
            <a:r>
              <a:rPr lang="en-US" dirty="0"/>
              <a:t>And this is </a:t>
            </a:r>
            <a:r>
              <a:rPr lang="en-US" b="1" dirty="0"/>
              <a:t>HUGE</a:t>
            </a:r>
            <a:r>
              <a:rPr lang="en-US" dirty="0"/>
              <a:t> …</a:t>
            </a:r>
          </a:p>
          <a:p>
            <a:pPr marL="514350" indent="-514350"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Ben Franklin in France </a:t>
            </a:r>
            <a:r>
              <a:rPr lang="en-US" dirty="0"/>
              <a:t>trying to win foreign</a:t>
            </a:r>
          </a:p>
          <a:p>
            <a:pPr marL="0" indent="0">
              <a:buNone/>
            </a:pPr>
            <a:r>
              <a:rPr lang="en-US" dirty="0"/>
              <a:t>      assistance – victory convinced </a:t>
            </a:r>
            <a:r>
              <a:rPr lang="en-US" b="1" dirty="0">
                <a:solidFill>
                  <a:srgbClr val="FF0000"/>
                </a:solidFill>
              </a:rPr>
              <a:t>France and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>
                <a:solidFill>
                  <a:srgbClr val="FF0000"/>
                </a:solidFill>
              </a:rPr>
              <a:t>Spain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join American side</a:t>
            </a:r>
          </a:p>
          <a:p>
            <a:pPr marL="0" indent="0">
              <a:buNone/>
            </a:pPr>
            <a:r>
              <a:rPr lang="en-US" dirty="0"/>
              <a:t>3.   Saratoga was the </a:t>
            </a:r>
            <a:r>
              <a:rPr lang="en-US" b="1" dirty="0">
                <a:solidFill>
                  <a:srgbClr val="FF0000"/>
                </a:solidFill>
              </a:rPr>
              <a:t>TURNING POINT </a:t>
            </a:r>
            <a:r>
              <a:rPr lang="en-US" dirty="0"/>
              <a:t>of the war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19649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4819649"/>
            <a:ext cx="2209800" cy="13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24017"/>
            <a:ext cx="2024732" cy="13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Scott\AppData\Local\Microsoft\Windows\Temporary Internet Files\Content.IE5\4SU4ZR83\MM90031577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57800"/>
            <a:ext cx="1419225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4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/>
              <a:t>Valley Forge </a:t>
            </a:r>
            <a:r>
              <a:rPr lang="en-US" sz="2000" b="1" dirty="0"/>
              <a:t>(Not a battle, write info separately in packet)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029200" cy="5135563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British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captured</a:t>
            </a:r>
            <a:r>
              <a:rPr lang="en-US" dirty="0"/>
              <a:t> American capital of </a:t>
            </a:r>
            <a:r>
              <a:rPr lang="en-US" b="1" dirty="0">
                <a:solidFill>
                  <a:srgbClr val="FF0000"/>
                </a:solidFill>
              </a:rPr>
              <a:t>Philadelphia</a:t>
            </a:r>
          </a:p>
          <a:p>
            <a:r>
              <a:rPr lang="en-US" b="1" dirty="0">
                <a:solidFill>
                  <a:srgbClr val="FF0000"/>
                </a:solidFill>
              </a:rPr>
              <a:t>Winter 1777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Washington</a:t>
            </a:r>
            <a:r>
              <a:rPr lang="en-US" dirty="0"/>
              <a:t>’s army </a:t>
            </a:r>
            <a:r>
              <a:rPr lang="en-US" b="1" dirty="0">
                <a:solidFill>
                  <a:srgbClr val="FF0000"/>
                </a:solidFill>
              </a:rPr>
              <a:t>camped</a:t>
            </a:r>
            <a:r>
              <a:rPr lang="en-US" dirty="0"/>
              <a:t> for 6 months at </a:t>
            </a:r>
            <a:r>
              <a:rPr lang="en-US" b="1" dirty="0">
                <a:solidFill>
                  <a:srgbClr val="FF0000"/>
                </a:solidFill>
              </a:rPr>
              <a:t>Valley Forge, PA</a:t>
            </a:r>
          </a:p>
          <a:p>
            <a:r>
              <a:rPr lang="en-US" b="1" dirty="0">
                <a:solidFill>
                  <a:srgbClr val="FF0000"/>
                </a:solidFill>
              </a:rPr>
              <a:t>Lack of food, clothing, medicine, and shelter </a:t>
            </a:r>
            <a:r>
              <a:rPr lang="en-US" dirty="0"/>
              <a:t>– miserable conditions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1/4</a:t>
            </a:r>
            <a:r>
              <a:rPr lang="en-US" dirty="0"/>
              <a:t> of 10,000 troops </a:t>
            </a:r>
            <a:r>
              <a:rPr lang="en-US" b="1" dirty="0">
                <a:solidFill>
                  <a:srgbClr val="FF0000"/>
                </a:solidFill>
              </a:rPr>
              <a:t>died</a:t>
            </a:r>
            <a:r>
              <a:rPr lang="en-US" dirty="0"/>
              <a:t> during winter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Scott\AppData\Local\Microsoft\Windows\Temporary Internet Files\Content.IE5\SMOGF0V2\MC9002386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91667"/>
            <a:ext cx="1757477" cy="1231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11" y="1371600"/>
            <a:ext cx="316117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962775" y="1126998"/>
            <a:ext cx="17145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4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Battle of Guilford Courthouse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March 15, 1781 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</a:rPr>
              <a:t>- Forces under British Gen. Cornwallis suffer heavy losses to the Continental forces of Nathanael Greene at the Battle of Guilford Courthouse, NC. As a result, Cornwallis abandons plans to conquer the backcountry of the Carolinas and retreats to Wilmington, NC. He then begins a campaign to conquer Virginia.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 dirty="0"/>
              <a:t>Yorktown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0292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Britain tried to conquer Southern colonies</a:t>
            </a:r>
          </a:p>
          <a:p>
            <a:r>
              <a:rPr lang="en-US" b="1" dirty="0">
                <a:solidFill>
                  <a:srgbClr val="FF0000"/>
                </a:solidFill>
              </a:rPr>
              <a:t>1781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British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General Cornwallis moved army to Yorktown</a:t>
            </a:r>
            <a:r>
              <a:rPr lang="en-US" dirty="0"/>
              <a:t> on </a:t>
            </a:r>
            <a:r>
              <a:rPr lang="en-US" b="1" dirty="0">
                <a:solidFill>
                  <a:srgbClr val="FF0000"/>
                </a:solidFill>
              </a:rPr>
              <a:t>VA</a:t>
            </a:r>
            <a:r>
              <a:rPr lang="en-US" dirty="0"/>
              <a:t> coast</a:t>
            </a:r>
          </a:p>
          <a:p>
            <a:r>
              <a:rPr lang="en-US" dirty="0"/>
              <a:t>Wanted port location for support by British navy</a:t>
            </a:r>
          </a:p>
          <a:p>
            <a:r>
              <a:rPr lang="en-US" b="1" dirty="0">
                <a:solidFill>
                  <a:srgbClr val="FF0000"/>
                </a:solidFill>
              </a:rPr>
              <a:t>Washington</a:t>
            </a:r>
            <a:r>
              <a:rPr lang="en-US" dirty="0"/>
              <a:t> moved army south to </a:t>
            </a:r>
            <a:r>
              <a:rPr lang="en-US" b="1" dirty="0">
                <a:solidFill>
                  <a:srgbClr val="FF0000"/>
                </a:solidFill>
              </a:rPr>
              <a:t>attack British by land …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2" y="3733800"/>
            <a:ext cx="3880324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238375" cy="27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4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4800" b="1" dirty="0"/>
              <a:t>Yorktown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257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French navy defeated British fleet off VA coast</a:t>
            </a:r>
          </a:p>
          <a:p>
            <a:r>
              <a:rPr lang="en-US" b="1" dirty="0">
                <a:solidFill>
                  <a:srgbClr val="FF0000"/>
                </a:solidFill>
              </a:rPr>
              <a:t>Cornwallis trapped</a:t>
            </a:r>
            <a:r>
              <a:rPr lang="en-US" dirty="0"/>
              <a:t> between </a:t>
            </a:r>
            <a:r>
              <a:rPr lang="en-US" b="1" dirty="0">
                <a:solidFill>
                  <a:srgbClr val="FF0000"/>
                </a:solidFill>
              </a:rPr>
              <a:t>American and French armies</a:t>
            </a:r>
            <a:r>
              <a:rPr lang="en-US" dirty="0"/>
              <a:t> on land </a:t>
            </a:r>
            <a:r>
              <a:rPr lang="en-US" b="1" dirty="0">
                <a:solidFill>
                  <a:srgbClr val="FF0000"/>
                </a:solidFill>
              </a:rPr>
              <a:t>and French navy</a:t>
            </a:r>
            <a:r>
              <a:rPr lang="en-US" dirty="0"/>
              <a:t> by sea</a:t>
            </a:r>
          </a:p>
          <a:p>
            <a:r>
              <a:rPr lang="en-US" b="1" dirty="0">
                <a:solidFill>
                  <a:srgbClr val="FF0000"/>
                </a:solidFill>
              </a:rPr>
              <a:t>October</a:t>
            </a:r>
            <a:r>
              <a:rPr lang="en-US" dirty="0"/>
              <a:t> 19, </a:t>
            </a:r>
            <a:r>
              <a:rPr lang="en-US" b="1" dirty="0">
                <a:solidFill>
                  <a:srgbClr val="FF0000"/>
                </a:solidFill>
              </a:rPr>
              <a:t>1781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Cornwallis</a:t>
            </a:r>
            <a:r>
              <a:rPr lang="en-US" dirty="0"/>
              <a:t> and army of 8,000 </a:t>
            </a:r>
            <a:r>
              <a:rPr lang="en-US" b="1" dirty="0">
                <a:solidFill>
                  <a:srgbClr val="FF0000"/>
                </a:solidFill>
              </a:rPr>
              <a:t>surrendered</a:t>
            </a:r>
            <a:r>
              <a:rPr lang="en-US" dirty="0"/>
              <a:t> to Washington</a:t>
            </a:r>
          </a:p>
          <a:p>
            <a:r>
              <a:rPr lang="en-US" b="1" dirty="0">
                <a:solidFill>
                  <a:srgbClr val="FF0000"/>
                </a:solidFill>
              </a:rPr>
              <a:t>Last battle </a:t>
            </a:r>
            <a:r>
              <a:rPr lang="en-US" dirty="0"/>
              <a:t>between Americans and British. </a:t>
            </a:r>
            <a:r>
              <a:rPr lang="en-US" dirty="0">
                <a:solidFill>
                  <a:srgbClr val="FF0000"/>
                </a:solidFill>
              </a:rPr>
              <a:t>American wins!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3962400"/>
            <a:ext cx="3463635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1118"/>
            <a:ext cx="3435926" cy="26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5FC9-B5C3-D847-8EAC-C6DA6A26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/>
              <a:t>Key People (Part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9535D-2CD8-DF4C-97D9-E4428FED4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924800" cy="44958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Marquis de Lafayette </a:t>
            </a:r>
            <a:r>
              <a:rPr lang="en-US" dirty="0"/>
              <a:t>– French military officer who becomes a trusted advisor to Washington. Will lead colonial troops in siege of Yorktown.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Benedict Arnold </a:t>
            </a:r>
            <a:r>
              <a:rPr lang="en-US" dirty="0"/>
              <a:t>– Colonial general who betrays the Patriots, handing over West Point, NY in exchange for a British commission and money. Traitor.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Lord Cornwallis </a:t>
            </a:r>
            <a:r>
              <a:rPr lang="en-US" dirty="0"/>
              <a:t>– British general who surrenders to George Washington at Yorktown</a:t>
            </a:r>
          </a:p>
        </p:txBody>
      </p:sp>
    </p:spTree>
    <p:extLst>
      <p:ext uri="{BB962C8B-B14F-4D97-AF65-F5344CB8AC3E}">
        <p14:creationId xmlns:p14="http://schemas.microsoft.com/office/powerpoint/2010/main" val="111089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sz="5400" b="1" dirty="0"/>
              <a:t>Treaty of Paris - 1783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953000" cy="4754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Britain recognized </a:t>
            </a:r>
            <a:r>
              <a:rPr lang="en-US" sz="2600" dirty="0"/>
              <a:t>America’s</a:t>
            </a:r>
            <a:r>
              <a:rPr lang="en-US" sz="2600" b="1" dirty="0">
                <a:solidFill>
                  <a:srgbClr val="FF0000"/>
                </a:solidFill>
              </a:rPr>
              <a:t> independence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Set</a:t>
            </a:r>
            <a:r>
              <a:rPr lang="en-US" sz="2600" dirty="0"/>
              <a:t> U.S.-Canada </a:t>
            </a:r>
            <a:r>
              <a:rPr lang="en-US" sz="2600" b="1" dirty="0">
                <a:solidFill>
                  <a:srgbClr val="FF0000"/>
                </a:solidFill>
              </a:rPr>
              <a:t>border</a:t>
            </a:r>
            <a:r>
              <a:rPr lang="en-US" sz="2600" dirty="0"/>
              <a:t> – U.S. reached </a:t>
            </a:r>
            <a:r>
              <a:rPr lang="en-US" sz="2600" b="1" dirty="0">
                <a:solidFill>
                  <a:srgbClr val="FF0000"/>
                </a:solidFill>
              </a:rPr>
              <a:t>Mississippi River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American</a:t>
            </a:r>
            <a:r>
              <a:rPr lang="en-US" sz="2600" dirty="0"/>
              <a:t> fishermen allowed to </a:t>
            </a:r>
            <a:r>
              <a:rPr lang="en-US" sz="2600" b="1" dirty="0">
                <a:solidFill>
                  <a:srgbClr val="FF0000"/>
                </a:solidFill>
              </a:rPr>
              <a:t>fish in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Canadian waters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British to leave</a:t>
            </a:r>
            <a:r>
              <a:rPr lang="en-US" sz="2600" dirty="0"/>
              <a:t> frontier forts (broken by British)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U.S. to return property</a:t>
            </a:r>
            <a:r>
              <a:rPr lang="en-US" sz="2600" dirty="0"/>
              <a:t> to Loyalists (broken by Americans)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British to return escaped slaves in Canada (broken by British)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7102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962400" y="2133600"/>
            <a:ext cx="3657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9000" y="2667000"/>
            <a:ext cx="2362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bg1"/>
                </a:solidFill>
              </a:rPr>
              <a:t>Continental Army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Commander: Gen. George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Strengths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Highly motivated – fighting for cause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Home field advantage – knew the 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Good leadership from Washington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Foreign aid after 1778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7418" y="1527536"/>
            <a:ext cx="42879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Weaknesses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Not enough men – short enlistments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Poor training – few professional soldiers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Lack of supplies and money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No navy – few privateers vs. world’s best navy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1524000"/>
            <a:ext cx="397940" cy="515100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17" y="1500014"/>
            <a:ext cx="384309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96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0" y="1513681"/>
            <a:ext cx="42949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9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bg1"/>
                </a:solidFill>
              </a:rPr>
              <a:t>British Army</a:t>
            </a:r>
            <a:br>
              <a:rPr lang="en-US" sz="53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Commanders: Gens. Howe and Clinton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Strengths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Large army and navy – superpower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Well trained, experienced forces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Plenty of money and supplies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Aided by Loyalists in colonies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46864" y="1600200"/>
            <a:ext cx="464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Weaknesses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“Away team” – great distance from home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Not familiar with land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Weak leadership – allowed Washington to keep fighting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Lack of motivation at home – Lost  support of British people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96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53" y="1676400"/>
            <a:ext cx="396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67" y="1600201"/>
            <a:ext cx="391391" cy="51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82" y="1600201"/>
            <a:ext cx="446917" cy="52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4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096962"/>
          </a:xfrm>
        </p:spPr>
        <p:txBody>
          <a:bodyPr/>
          <a:lstStyle/>
          <a:p>
            <a:r>
              <a:rPr lang="en-US" sz="4800" b="1" dirty="0"/>
              <a:t>Lexington &amp; Concord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2578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- British troops </a:t>
            </a:r>
            <a:r>
              <a:rPr lang="en-US" sz="2800" dirty="0"/>
              <a:t>from Boston </a:t>
            </a:r>
            <a:r>
              <a:rPr lang="en-US" sz="2800" b="1" dirty="0">
                <a:solidFill>
                  <a:srgbClr val="FF0000"/>
                </a:solidFill>
              </a:rPr>
              <a:t>sent to capture</a:t>
            </a:r>
            <a:r>
              <a:rPr lang="en-US" sz="2800" dirty="0"/>
              <a:t> hidden </a:t>
            </a:r>
            <a:r>
              <a:rPr lang="en-US" sz="2800" b="1" dirty="0">
                <a:solidFill>
                  <a:srgbClr val="FF0000"/>
                </a:solidFill>
              </a:rPr>
              <a:t>weapons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- April 19, 1775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met by </a:t>
            </a:r>
            <a:r>
              <a:rPr lang="en-US" sz="2800" dirty="0"/>
              <a:t>colonial militia – aka </a:t>
            </a:r>
            <a:r>
              <a:rPr lang="en-US" sz="2800" b="1" dirty="0">
                <a:solidFill>
                  <a:srgbClr val="FF0000"/>
                </a:solidFill>
              </a:rPr>
              <a:t>Minutemen - at Lexington</a:t>
            </a:r>
            <a:r>
              <a:rPr lang="en-US" sz="2800" dirty="0"/>
              <a:t>, MA – fired the </a:t>
            </a:r>
            <a:r>
              <a:rPr lang="en-US" sz="2800" b="1" dirty="0">
                <a:solidFill>
                  <a:srgbClr val="FF0000"/>
                </a:solidFill>
              </a:rPr>
              <a:t>“shot heard ‘round the world”</a:t>
            </a:r>
          </a:p>
          <a:p>
            <a:r>
              <a:rPr lang="en-US" sz="2800" dirty="0"/>
              <a:t>Marched on to </a:t>
            </a:r>
            <a:r>
              <a:rPr lang="en-US" sz="2800" b="1" dirty="0">
                <a:solidFill>
                  <a:srgbClr val="FF0000"/>
                </a:solidFill>
              </a:rPr>
              <a:t>Concord – found few weapons</a:t>
            </a:r>
            <a:r>
              <a:rPr lang="en-US" sz="2800" dirty="0"/>
              <a:t> but more militia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Fired on</a:t>
            </a:r>
            <a:r>
              <a:rPr lang="en-US" sz="2800" b="1" dirty="0"/>
              <a:t> </a:t>
            </a:r>
            <a:r>
              <a:rPr lang="en-US" sz="2800" dirty="0"/>
              <a:t>by Minutemen on march </a:t>
            </a:r>
            <a:r>
              <a:rPr lang="en-US" sz="2800" b="1" dirty="0">
                <a:solidFill>
                  <a:srgbClr val="FF0000"/>
                </a:solidFill>
              </a:rPr>
              <a:t>back to Boston </a:t>
            </a:r>
            <a:r>
              <a:rPr lang="en-US" sz="2800" dirty="0"/>
              <a:t>– heavy casualties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23955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4" y="4038600"/>
            <a:ext cx="3253409" cy="230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Scott\AppData\Local\Microsoft\Windows\Temporary Internet Files\Content.IE5\SMOGF0V2\MM90004661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80594"/>
            <a:ext cx="1952625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4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49530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Importance</a:t>
            </a:r>
            <a:r>
              <a:rPr lang="en-US" dirty="0"/>
              <a:t> of battle: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First battle </a:t>
            </a:r>
            <a:r>
              <a:rPr lang="en-US" dirty="0"/>
              <a:t>of the </a:t>
            </a:r>
            <a:r>
              <a:rPr lang="en-US" b="1" dirty="0">
                <a:solidFill>
                  <a:srgbClr val="FF0000"/>
                </a:solidFill>
              </a:rPr>
              <a:t>American Revolution </a:t>
            </a:r>
            <a:r>
              <a:rPr lang="en-US" dirty="0"/>
              <a:t>– while not official, war </a:t>
            </a:r>
            <a:r>
              <a:rPr lang="en-US" b="1" dirty="0">
                <a:solidFill>
                  <a:srgbClr val="FF0000"/>
                </a:solidFill>
              </a:rPr>
              <a:t>had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begun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Continental Congress created </a:t>
            </a:r>
            <a:r>
              <a:rPr lang="en-US" b="1" dirty="0">
                <a:solidFill>
                  <a:srgbClr val="FF0000"/>
                </a:solidFill>
              </a:rPr>
              <a:t>Continental Army </a:t>
            </a:r>
            <a:r>
              <a:rPr lang="en-US" dirty="0"/>
              <a:t>under </a:t>
            </a:r>
            <a:r>
              <a:rPr lang="en-US" b="1" dirty="0">
                <a:solidFill>
                  <a:srgbClr val="FF0000"/>
                </a:solidFill>
              </a:rPr>
              <a:t>General George Washington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87" y="1444625"/>
            <a:ext cx="3396112" cy="46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Scott\AppData\Local\Microsoft\Windows\Temporary Internet Files\Content.IE5\SMOGF0V2\MM90028300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10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0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bunker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1003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34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9402C"/>
                </a:solidFill>
              </a:rPr>
              <a:t>“ Do not fire until you see the whites of their eyes.”</a:t>
            </a:r>
            <a:r>
              <a:rPr lang="en-US"/>
              <a:t> Colonel William Prescott</a:t>
            </a:r>
            <a:endParaRPr lang="en-US">
              <a:solidFill>
                <a:srgbClr val="B9402C"/>
              </a:solidFill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581400" y="990600"/>
            <a:ext cx="5410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u="sng" dirty="0"/>
              <a:t>Battle of Bunker Hill</a:t>
            </a:r>
            <a:r>
              <a:rPr lang="en-US" sz="2200" b="1" dirty="0"/>
              <a:t> </a:t>
            </a:r>
            <a:r>
              <a:rPr lang="en-US" sz="2200" dirty="0"/>
              <a:t>(June 17, 1775):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First major battle of the war;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2,200 </a:t>
            </a:r>
            <a:r>
              <a:rPr lang="en-US" sz="2200" u="sng" dirty="0"/>
              <a:t>Redcoats</a:t>
            </a:r>
            <a:r>
              <a:rPr lang="en-US" sz="2200" dirty="0"/>
              <a:t> fought to take the heights north of Boston.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Overdressed on a blistering hot day and with the colonists holding the better position on Breed’s Hill, wave after wave of British soldiers attacked and was mowed down.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The British won the battle but it was a </a:t>
            </a:r>
            <a:r>
              <a:rPr lang="en-US" sz="2200" u="sng" dirty="0"/>
              <a:t>costly victory</a:t>
            </a:r>
            <a:r>
              <a:rPr lang="en-US" sz="2200" dirty="0"/>
              <a:t>; they suffered 1,054 casualties. </a:t>
            </a:r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b="1" dirty="0">
                <a:solidFill>
                  <a:srgbClr val="B9402C"/>
                </a:solidFill>
                <a:latin typeface="Book Antiqua" pitchFamily="18" charset="0"/>
              </a:rPr>
              <a:t>“ Do not fire until you see the whites of their eyes.”</a:t>
            </a:r>
            <a:r>
              <a:rPr lang="en-US" sz="2200" b="1" dirty="0">
                <a:latin typeface="Book Antiqua" pitchFamily="18" charset="0"/>
              </a:rPr>
              <a:t> Colonel William Prescott </a:t>
            </a:r>
            <a:r>
              <a:rPr lang="mr-IN" sz="2200" b="1" dirty="0">
                <a:latin typeface="Book Antiqua" pitchFamily="18" charset="0"/>
              </a:rPr>
              <a:t>–</a:t>
            </a:r>
            <a:r>
              <a:rPr lang="en-US" sz="2200" b="1" dirty="0">
                <a:latin typeface="Book Antiqua" pitchFamily="18" charset="0"/>
              </a:rPr>
              <a:t> American leader</a:t>
            </a:r>
            <a:endParaRPr lang="en-US" sz="2200" b="1" dirty="0">
              <a:solidFill>
                <a:srgbClr val="B9402C"/>
              </a:solidFill>
              <a:latin typeface="Book Antiqua" pitchFamily="18" charset="0"/>
            </a:endParaRPr>
          </a:p>
          <a:p>
            <a:pPr marL="285750" indent="-285750">
              <a:buFontTx/>
              <a:buChar char="-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014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228600"/>
            <a:ext cx="4274127" cy="1066800"/>
          </a:xfrm>
        </p:spPr>
        <p:txBody>
          <a:bodyPr>
            <a:noAutofit/>
          </a:bodyPr>
          <a:lstStyle/>
          <a:p>
            <a:r>
              <a:rPr lang="en-US" sz="3600" dirty="0"/>
              <a:t>     The Battle of </a:t>
            </a:r>
            <a:br>
              <a:rPr lang="en-US" sz="3600" dirty="0"/>
            </a:br>
            <a:r>
              <a:rPr lang="en-US" sz="3600" dirty="0"/>
              <a:t>Moore’s Creek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73050"/>
            <a:ext cx="4038600" cy="6127750"/>
          </a:xfrm>
        </p:spPr>
        <p:txBody>
          <a:bodyPr>
            <a:noAutofit/>
          </a:bodyPr>
          <a:lstStyle/>
          <a:p>
            <a:r>
              <a:rPr lang="en-US" sz="1700" i="1" dirty="0"/>
              <a:t>In the year following the Battle of Bunker Hill, the war spread slowly north and south. Loyalists and Patriots clashed from Maine to Georgia. </a:t>
            </a:r>
          </a:p>
          <a:p>
            <a:endParaRPr lang="en-US" sz="1700" i="1" dirty="0"/>
          </a:p>
          <a:p>
            <a:r>
              <a:rPr lang="en-US" sz="1700" b="1" dirty="0"/>
              <a:t>February 27, 1776 </a:t>
            </a:r>
            <a:r>
              <a:rPr lang="en-US" sz="1700" dirty="0"/>
              <a:t>1</a:t>
            </a:r>
            <a:r>
              <a:rPr lang="en-US" sz="1700" baseline="30000" dirty="0"/>
              <a:t>st</a:t>
            </a:r>
            <a:r>
              <a:rPr lang="en-US" sz="1700" dirty="0"/>
              <a:t> Battle of the American Revolution took place at Moore’s Creek Bridge near Wilmington.</a:t>
            </a:r>
          </a:p>
          <a:p>
            <a:r>
              <a:rPr lang="en-US" sz="1700" dirty="0"/>
              <a:t>Governor Josiah Martin had a plan to unite NC Loyalist,, with British troops . His plan would restore control of the Southern colonies to British control.</a:t>
            </a:r>
          </a:p>
          <a:p>
            <a:r>
              <a:rPr lang="en-US" sz="1700" dirty="0"/>
              <a:t>Patriots ambushed the British and Loyalists who were attempting to meet  along the banks of Moore’s Creek </a:t>
            </a:r>
          </a:p>
          <a:p>
            <a:r>
              <a:rPr lang="en-US" sz="1700" dirty="0"/>
              <a:t>50 Loyalists were killed or wounded while the Patriots lost one man. </a:t>
            </a:r>
          </a:p>
          <a:p>
            <a:r>
              <a:rPr lang="en-US" sz="1700" dirty="0"/>
              <a:t>Called the “Lexington and Concord of the South”</a:t>
            </a:r>
          </a:p>
          <a:p>
            <a:r>
              <a:rPr lang="en-US" sz="1700" dirty="0"/>
              <a:t>Helped prevent the British from gaining control in the South.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43434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1709"/>
            <a:ext cx="4038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0385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5FC9-B5C3-D847-8EAC-C6DA6A26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/>
              <a:t>Key People (Part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9535D-2CD8-DF4C-97D9-E4428FED4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696200" cy="3962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George Washington </a:t>
            </a:r>
            <a:r>
              <a:rPr lang="en-US" dirty="0"/>
              <a:t>– Continental Army commander and general, only successful when fighting unconventionally</a:t>
            </a:r>
          </a:p>
          <a:p>
            <a:pPr algn="l"/>
            <a:r>
              <a:rPr lang="en-US" b="1" dirty="0"/>
              <a:t>Nathaniel Greene </a:t>
            </a:r>
            <a:r>
              <a:rPr lang="en-US" dirty="0"/>
              <a:t>– Continental Army general, is successful in defeating British in the South</a:t>
            </a:r>
          </a:p>
          <a:p>
            <a:pPr algn="l"/>
            <a:r>
              <a:rPr lang="en-US" b="1" dirty="0"/>
              <a:t>Horatio Gates </a:t>
            </a:r>
            <a:r>
              <a:rPr lang="en-US" dirty="0"/>
              <a:t>– Continental Army general responsible for American victory at Saratoga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4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sz="5400" b="1" dirty="0"/>
              <a:t>Trenton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943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/>
              <a:t>After months of defeats, Washington </a:t>
            </a:r>
            <a:r>
              <a:rPr lang="en-US" sz="4100" b="1" dirty="0">
                <a:solidFill>
                  <a:srgbClr val="FF0000"/>
                </a:solidFill>
              </a:rPr>
              <a:t>needed</a:t>
            </a:r>
            <a:r>
              <a:rPr lang="en-US" sz="4100" dirty="0"/>
              <a:t> </a:t>
            </a:r>
            <a:r>
              <a:rPr lang="en-US" sz="4100" b="1" dirty="0">
                <a:solidFill>
                  <a:srgbClr val="FF0000"/>
                </a:solidFill>
              </a:rPr>
              <a:t>to give Americans hope</a:t>
            </a:r>
            <a:r>
              <a:rPr lang="en-US" sz="4100" dirty="0"/>
              <a:t> for victory</a:t>
            </a:r>
          </a:p>
          <a:p>
            <a:r>
              <a:rPr lang="en-US" sz="4100" b="1" dirty="0">
                <a:solidFill>
                  <a:srgbClr val="FF0000"/>
                </a:solidFill>
              </a:rPr>
              <a:t>December 25, 1776</a:t>
            </a:r>
            <a:r>
              <a:rPr lang="en-US" sz="4100" dirty="0"/>
              <a:t>: Crossed Delaware River overnight to </a:t>
            </a:r>
            <a:r>
              <a:rPr lang="en-US" sz="4100" b="1" dirty="0">
                <a:solidFill>
                  <a:srgbClr val="FF0000"/>
                </a:solidFill>
              </a:rPr>
              <a:t>attack</a:t>
            </a:r>
            <a:r>
              <a:rPr lang="en-US" sz="4100" dirty="0"/>
              <a:t> </a:t>
            </a:r>
            <a:r>
              <a:rPr lang="en-US" sz="4100" b="1" dirty="0">
                <a:solidFill>
                  <a:srgbClr val="FF0000"/>
                </a:solidFill>
              </a:rPr>
              <a:t>Hessians</a:t>
            </a:r>
            <a:r>
              <a:rPr lang="en-US" sz="4100" dirty="0"/>
              <a:t> (hired soldiers) </a:t>
            </a:r>
            <a:r>
              <a:rPr lang="en-US" sz="4100" b="1" dirty="0">
                <a:solidFill>
                  <a:srgbClr val="FF0000"/>
                </a:solidFill>
              </a:rPr>
              <a:t>at Trenton, NJ </a:t>
            </a:r>
          </a:p>
          <a:p>
            <a:r>
              <a:rPr lang="en-US" sz="4100" dirty="0"/>
              <a:t>Surprised Hessians - </a:t>
            </a:r>
            <a:r>
              <a:rPr lang="en-US" sz="4100" b="1" dirty="0">
                <a:solidFill>
                  <a:srgbClr val="FF0000"/>
                </a:solidFill>
              </a:rPr>
              <a:t>captured supplies</a:t>
            </a:r>
            <a:r>
              <a:rPr lang="en-US" sz="4100" dirty="0"/>
              <a:t>, cannons, and ammo with </a:t>
            </a:r>
            <a:r>
              <a:rPr lang="en-US" sz="4100" u="sng" dirty="0"/>
              <a:t>no casualties</a:t>
            </a:r>
          </a:p>
          <a:p>
            <a:r>
              <a:rPr lang="en-US" sz="4100" b="1" dirty="0">
                <a:solidFill>
                  <a:srgbClr val="FF0000"/>
                </a:solidFill>
              </a:rPr>
              <a:t>Boosted</a:t>
            </a:r>
            <a:r>
              <a:rPr lang="en-US" sz="4100" dirty="0"/>
              <a:t> American </a:t>
            </a:r>
            <a:r>
              <a:rPr lang="en-US" sz="4100" b="1" dirty="0">
                <a:solidFill>
                  <a:srgbClr val="FF0000"/>
                </a:solidFill>
              </a:rPr>
              <a:t>morale and </a:t>
            </a:r>
            <a:r>
              <a:rPr lang="en-US" sz="4100" dirty="0"/>
              <a:t>army</a:t>
            </a:r>
            <a:r>
              <a:rPr lang="en-US" sz="4100" b="1" dirty="0">
                <a:solidFill>
                  <a:srgbClr val="FF0000"/>
                </a:solidFill>
              </a:rPr>
              <a:t> recruitment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03450"/>
            <a:ext cx="3045942" cy="25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774532"/>
            <a:ext cx="2985054" cy="2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1008</Words>
  <Application>Microsoft Macintosh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Mangal</vt:lpstr>
      <vt:lpstr>Wingdings</vt:lpstr>
      <vt:lpstr>Office Theme</vt:lpstr>
      <vt:lpstr>Major Events of the  American Revolution</vt:lpstr>
      <vt:lpstr>Continental Army Commander: Gen. George Washington</vt:lpstr>
      <vt:lpstr>British Army Commanders: Gens. Howe and Clinton</vt:lpstr>
      <vt:lpstr>Lexington &amp; Concord</vt:lpstr>
      <vt:lpstr>PowerPoint Presentation</vt:lpstr>
      <vt:lpstr>PowerPoint Presentation</vt:lpstr>
      <vt:lpstr>     The Battle of  Moore’s Creek Bridge</vt:lpstr>
      <vt:lpstr>Key People (Part 1)</vt:lpstr>
      <vt:lpstr>Trenton</vt:lpstr>
      <vt:lpstr>Trenton</vt:lpstr>
      <vt:lpstr>Saratoga</vt:lpstr>
      <vt:lpstr>Saratoga</vt:lpstr>
      <vt:lpstr>Valley Forge (Not a battle, write info separately in packet)</vt:lpstr>
      <vt:lpstr>Battle of Guilford Courthouse </vt:lpstr>
      <vt:lpstr>Yorktown</vt:lpstr>
      <vt:lpstr>Yorktown</vt:lpstr>
      <vt:lpstr>Key People (Part 2)</vt:lpstr>
      <vt:lpstr>Treaty of Paris - 1783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Battles of the  American Revolution</dc:title>
  <dc:creator>Scott</dc:creator>
  <cp:lastModifiedBy>Charlie Sprinkle</cp:lastModifiedBy>
  <cp:revision>59</cp:revision>
  <dcterms:created xsi:type="dcterms:W3CDTF">2013-10-24T18:31:53Z</dcterms:created>
  <dcterms:modified xsi:type="dcterms:W3CDTF">2018-11-15T14:41:17Z</dcterms:modified>
</cp:coreProperties>
</file>